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notesMasterIdLst>
    <p:notesMasterId r:id="rId3"/>
  </p:notesMasterIdLst>
  <p:sldIdLst>
    <p:sldId id="256" r:id="rId2"/>
  </p:sldIdLst>
  <p:sldSz cx="32365950" cy="3236595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zi Perez Ortega" initials="BPO" lastIdx="4" clrIdx="0">
    <p:extLst>
      <p:ext uri="{19B8F6BF-5375-455C-9EA6-DF929625EA0E}">
        <p15:presenceInfo xmlns:p15="http://schemas.microsoft.com/office/powerpoint/2012/main" userId="Betzi Perez Orteg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3262" autoAdjust="0"/>
    <p:restoredTop sz="95036" autoAdjust="0"/>
  </p:normalViewPr>
  <p:slideViewPr>
    <p:cSldViewPr snapToGrid="0">
      <p:cViewPr>
        <p:scale>
          <a:sx n="40" d="100"/>
          <a:sy n="40" d="100"/>
        </p:scale>
        <p:origin x="113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E39171-BD29-4667-ADE8-16B6AADE2D47}" type="datetimeFigureOut">
              <a:rPr lang="en-US" smtClean="0"/>
              <a:t>3/25/20</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E75217-D1ED-404C-AB30-BA8B885DE3BF}" type="slidenum">
              <a:rPr lang="en-US" smtClean="0"/>
              <a:t>‹#›</a:t>
            </a:fld>
            <a:endParaRPr lang="en-US"/>
          </a:p>
        </p:txBody>
      </p:sp>
    </p:spTree>
    <p:extLst>
      <p:ext uri="{BB962C8B-B14F-4D97-AF65-F5344CB8AC3E}">
        <p14:creationId xmlns:p14="http://schemas.microsoft.com/office/powerpoint/2010/main" val="1167694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75217-D1ED-404C-AB30-BA8B885DE3BF}" type="slidenum">
              <a:rPr lang="en-US" smtClean="0"/>
              <a:t>1</a:t>
            </a:fld>
            <a:endParaRPr lang="en-US"/>
          </a:p>
        </p:txBody>
      </p:sp>
    </p:spTree>
    <p:extLst>
      <p:ext uri="{BB962C8B-B14F-4D97-AF65-F5344CB8AC3E}">
        <p14:creationId xmlns:p14="http://schemas.microsoft.com/office/powerpoint/2010/main" val="3906509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32365950" cy="32365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02116" y="3636176"/>
            <a:ext cx="28623637" cy="15823353"/>
          </a:xfrm>
        </p:spPr>
        <p:txBody>
          <a:bodyPr anchor="b">
            <a:noAutofit/>
          </a:bodyPr>
          <a:lstStyle>
            <a:lvl1pPr algn="l">
              <a:lnSpc>
                <a:spcPct val="80000"/>
              </a:lnSpc>
              <a:defRPr sz="80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772037" y="19814158"/>
            <a:ext cx="24497991" cy="7767828"/>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75000"/>
                  </a:srgbClr>
                </a:solidFill>
              </a:defRPr>
            </a:lvl1pPr>
          </a:lstStyle>
          <a:p>
            <a:fld id="{5586B75A-687E-405C-8A0B-8D00578BA2C3}" type="datetimeFigureOut">
              <a:rPr lang="en-US" dirty="0"/>
              <a:pPr/>
              <a:t>3/25/20</a:t>
            </a:fld>
            <a:endParaRPr lang="en-US"/>
          </a:p>
        </p:txBody>
      </p:sp>
      <p:sp>
        <p:nvSpPr>
          <p:cNvPr id="8" name="Footer Placeholder 7"/>
          <p:cNvSpPr>
            <a:spLocks noGrp="1"/>
          </p:cNvSpPr>
          <p:nvPr>
            <p:ph type="ftr" sz="quarter" idx="11"/>
          </p:nvPr>
        </p:nvSpPr>
        <p:spPr/>
        <p:txBody>
          <a:bodyPr/>
          <a:lstStyle>
            <a:lvl1pPr>
              <a:defRPr>
                <a:solidFill>
                  <a:srgbClr val="FFFFFF">
                    <a:alpha val="75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267079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E5243-F52A-4D37-9694-EB26C6C31910}" type="datetimeFigureOut">
              <a:rPr lang="en-US" dirty="0"/>
              <a:t>3/25/20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26323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12458" y="3281548"/>
            <a:ext cx="6978908" cy="2265616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48160" y="3371460"/>
            <a:ext cx="20532150" cy="254881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B6E1-634A-48DC-9E8B-D894023267EF}" type="datetimeFigureOut">
              <a:rPr lang="en-US" dirty="0"/>
              <a:t>3/25/20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18943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D3E9E-A95C-48F2-B4BF-A71542E0BE9A}" type="datetimeFigureOut">
              <a:rPr lang="en-US" dirty="0"/>
              <a:t>3/25/20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4945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2115" y="3621791"/>
            <a:ext cx="28619591" cy="15837738"/>
          </a:xfrm>
        </p:spPr>
        <p:txBody>
          <a:bodyPr anchor="b">
            <a:normAutofit/>
          </a:bodyPr>
          <a:lstStyle>
            <a:lvl1pPr>
              <a:lnSpc>
                <a:spcPct val="80000"/>
              </a:lnSpc>
              <a:defRPr sz="80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1772036" y="19761612"/>
            <a:ext cx="24492933" cy="7767828"/>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352308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796310" y="9407703"/>
            <a:ext cx="13472327" cy="17779695"/>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840410" y="9407703"/>
            <a:ext cx="13472327" cy="17779695"/>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2952B5-7A2F-4CC8-B7CE-9234E21C2837}" type="datetimeFigureOut">
              <a:rPr lang="en-US" dirty="0"/>
              <a:t>3/25/20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8655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796310" y="9589911"/>
            <a:ext cx="13472327" cy="3414046"/>
          </a:xfrm>
        </p:spPr>
        <p:txBody>
          <a:bodyPr anchor="ctr">
            <a:normAutofit/>
          </a:bodyPr>
          <a:lstStyle>
            <a:lvl1pPr marL="0" indent="0">
              <a:spcBef>
                <a:spcPts val="0"/>
              </a:spcBef>
              <a:buNone/>
              <a:defRPr sz="20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796310" y="12913108"/>
            <a:ext cx="13472327" cy="15104110"/>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870751" y="9580321"/>
            <a:ext cx="13472327" cy="3409213"/>
          </a:xfrm>
        </p:spPr>
        <p:txBody>
          <a:bodyPr anchor="ctr">
            <a:normAutofit/>
          </a:bodyPr>
          <a:lstStyle>
            <a:lvl1pPr marL="0" indent="0">
              <a:spcBef>
                <a:spcPts val="0"/>
              </a:spcBef>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6870751" y="12903225"/>
            <a:ext cx="13472327" cy="15104110"/>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1DA07A-9201-4B4B-BAF2-015AFA30F520}" type="datetimeFigureOut">
              <a:rPr lang="en-US" dirty="0"/>
              <a:t>3/25/20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81157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3/25/20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1706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3/25/20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77174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20228719" y="0"/>
            <a:ext cx="12137231" cy="32365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21931446" y="2559270"/>
            <a:ext cx="8981551" cy="9062466"/>
          </a:xfrm>
        </p:spPr>
        <p:txBody>
          <a:bodyPr anchor="b">
            <a:noAutofit/>
          </a:bodyPr>
          <a:lstStyle>
            <a:lvl1pPr>
              <a:lnSpc>
                <a:spcPct val="85000"/>
              </a:lnSpc>
              <a:defRPr sz="3600">
                <a:solidFill>
                  <a:srgbClr val="FFFFFF"/>
                </a:solidFill>
              </a:defRPr>
            </a:lvl1pPr>
          </a:lstStyle>
          <a:p>
            <a:r>
              <a:rPr lang="en-US"/>
              <a:t>Click to edit Master title style</a:t>
            </a:r>
          </a:p>
        </p:txBody>
      </p:sp>
      <p:sp>
        <p:nvSpPr>
          <p:cNvPr id="3" name="Content Placeholder 2"/>
          <p:cNvSpPr>
            <a:spLocks noGrp="1"/>
          </p:cNvSpPr>
          <p:nvPr>
            <p:ph idx="1"/>
          </p:nvPr>
        </p:nvSpPr>
        <p:spPr>
          <a:xfrm>
            <a:off x="2022872" y="3596217"/>
            <a:ext cx="16182975" cy="215773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70148" y="11854364"/>
            <a:ext cx="9022009" cy="14757641"/>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3/25/20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393353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23487" y="25573105"/>
            <a:ext cx="28619591" cy="2894355"/>
          </a:xfrm>
        </p:spPr>
        <p:txBody>
          <a:bodyPr anchor="b">
            <a:normAutofit/>
          </a:bodyPr>
          <a:lstStyle>
            <a:lvl1pPr>
              <a:lnSpc>
                <a:spcPct val="85000"/>
              </a:lnSpc>
              <a:defRPr sz="28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32365950" cy="25159132"/>
          </a:xfrm>
          <a:blipFill>
            <a:blip r:embed="rId2"/>
            <a:stretch>
              <a:fillRect/>
            </a:stretch>
          </a:blip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6310" y="27890666"/>
            <a:ext cx="24501024" cy="2517352"/>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75000"/>
                  </a:srgbClr>
                </a:solidFill>
              </a:defRPr>
            </a:lvl1pPr>
          </a:lstStyle>
          <a:p>
            <a:fld id="{5586B75A-687E-405C-8A0B-8D00578BA2C3}" type="datetimeFigureOut">
              <a:rPr lang="en-US" dirty="0"/>
              <a:pPr/>
              <a:t>3/25/20</a:t>
            </a:fld>
            <a:endParaRPr lang="en-US"/>
          </a:p>
        </p:txBody>
      </p:sp>
      <p:sp>
        <p:nvSpPr>
          <p:cNvPr id="6" name="Footer Placeholder 5"/>
          <p:cNvSpPr>
            <a:spLocks noGrp="1"/>
          </p:cNvSpPr>
          <p:nvPr>
            <p:ph type="ftr" sz="quarter" idx="11"/>
          </p:nvPr>
        </p:nvSpPr>
        <p:spPr/>
        <p:txBody>
          <a:bodyPr/>
          <a:lstStyle>
            <a:lvl1pPr>
              <a:defRPr>
                <a:solidFill>
                  <a:srgbClr val="FFFFFF">
                    <a:alpha val="75000"/>
                  </a:srgb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01000000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44730" y="2357518"/>
            <a:ext cx="28598350" cy="782577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795298" y="9407710"/>
            <a:ext cx="28547780" cy="177743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20585" y="30263187"/>
            <a:ext cx="10923508" cy="1078865"/>
          </a:xfrm>
          <a:prstGeom prst="rect">
            <a:avLst/>
          </a:prstGeom>
        </p:spPr>
        <p:txBody>
          <a:bodyPr vert="horz" lIns="91440" tIns="45720" rIns="91440" bIns="45720" rtlCol="0" anchor="ctr"/>
          <a:lstStyle>
            <a:lvl1pPr algn="l">
              <a:defRPr sz="950">
                <a:solidFill>
                  <a:schemeClr val="tx1">
                    <a:alpha val="75000"/>
                  </a:schemeClr>
                </a:solidFill>
              </a:defRPr>
            </a:lvl1pPr>
          </a:lstStyle>
          <a:p>
            <a:fld id="{5586B75A-687E-405C-8A0B-8D00578BA2C3}" type="datetimeFigureOut">
              <a:rPr lang="en-US" dirty="0"/>
              <a:pPr/>
              <a:t>3/25/20</a:t>
            </a:fld>
            <a:endParaRPr lang="en-US"/>
          </a:p>
        </p:txBody>
      </p:sp>
      <p:sp>
        <p:nvSpPr>
          <p:cNvPr id="5" name="Footer Placeholder 4"/>
          <p:cNvSpPr>
            <a:spLocks noGrp="1"/>
          </p:cNvSpPr>
          <p:nvPr>
            <p:ph type="ftr" sz="quarter" idx="3"/>
          </p:nvPr>
        </p:nvSpPr>
        <p:spPr>
          <a:xfrm>
            <a:off x="1820585" y="30934528"/>
            <a:ext cx="13350954" cy="1078865"/>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a:p>
        </p:txBody>
      </p:sp>
      <p:sp>
        <p:nvSpPr>
          <p:cNvPr id="6" name="Slide Number Placeholder 5"/>
          <p:cNvSpPr>
            <a:spLocks noGrp="1"/>
          </p:cNvSpPr>
          <p:nvPr>
            <p:ph type="sldNum" sz="quarter" idx="4"/>
          </p:nvPr>
        </p:nvSpPr>
        <p:spPr>
          <a:xfrm>
            <a:off x="23153098" y="27513174"/>
            <a:ext cx="7767828" cy="6593248"/>
          </a:xfrm>
          <a:prstGeom prst="rect">
            <a:avLst/>
          </a:prstGeom>
        </p:spPr>
        <p:txBody>
          <a:bodyPr vert="horz" lIns="91440" tIns="45720" rIns="91440" bIns="45720" rtlCol="0" anchor="b"/>
          <a:lstStyle>
            <a:lvl1pPr algn="r">
              <a:defRPr sz="9000" b="0">
                <a:ln>
                  <a:noFill/>
                </a:ln>
                <a:solidFill>
                  <a:schemeClr val="accent1">
                    <a:alpha val="20000"/>
                  </a:schemeClr>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677621314"/>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hf sldNum="0" hdr="0" ftr="0" dt="0"/>
  <p:txStyles>
    <p:titleStyle>
      <a:lvl1pPr algn="l" defTabSz="914400" rtl="0" eaLnBrk="1" latinLnBrk="0" hangingPunct="1">
        <a:lnSpc>
          <a:spcPct val="90000"/>
        </a:lnSpc>
        <a:spcBef>
          <a:spcPct val="0"/>
        </a:spcBef>
        <a:buNone/>
        <a:defRPr sz="48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274320"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tif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tiff"/><Relationship Id="rId10" Type="http://schemas.openxmlformats.org/officeDocument/2006/relationships/image" Target="../media/image9.png"/><Relationship Id="rId4" Type="http://schemas.openxmlformats.org/officeDocument/2006/relationships/image" Target="../media/image3.tiff"/><Relationship Id="rId9" Type="http://schemas.openxmlformats.org/officeDocument/2006/relationships/image" Target="../media/image8.png"/><Relationship Id="rId1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EFC94F-6157-4FA7-B119-2C19058EBEF6}"/>
              </a:ext>
            </a:extLst>
          </p:cNvPr>
          <p:cNvSpPr/>
          <p:nvPr/>
        </p:nvSpPr>
        <p:spPr>
          <a:xfrm>
            <a:off x="-24868" y="-1"/>
            <a:ext cx="8210549" cy="323659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New"/>
              <a:cs typeface="Courier New"/>
            </a:endParaRPr>
          </a:p>
        </p:txBody>
      </p:sp>
      <p:sp>
        <p:nvSpPr>
          <p:cNvPr id="6" name="Rectangle 5">
            <a:extLst>
              <a:ext uri="{FF2B5EF4-FFF2-40B4-BE49-F238E27FC236}">
                <a16:creationId xmlns:a16="http://schemas.microsoft.com/office/drawing/2014/main" id="{0D8952A0-39DA-4C4F-8DEB-35E904D8F180}"/>
              </a:ext>
            </a:extLst>
          </p:cNvPr>
          <p:cNvSpPr/>
          <p:nvPr/>
        </p:nvSpPr>
        <p:spPr>
          <a:xfrm>
            <a:off x="25013805" y="-1"/>
            <a:ext cx="7428959" cy="32409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Pho</a:t>
            </a:r>
          </a:p>
        </p:txBody>
      </p:sp>
      <p:sp>
        <p:nvSpPr>
          <p:cNvPr id="13" name="TextBox 12">
            <a:extLst>
              <a:ext uri="{FF2B5EF4-FFF2-40B4-BE49-F238E27FC236}">
                <a16:creationId xmlns:a16="http://schemas.microsoft.com/office/drawing/2014/main" id="{5C69C6E5-7AFB-4A52-857A-24BB5641EF10}"/>
              </a:ext>
            </a:extLst>
          </p:cNvPr>
          <p:cNvSpPr txBox="1"/>
          <p:nvPr/>
        </p:nvSpPr>
        <p:spPr>
          <a:xfrm>
            <a:off x="15190106" y="1743191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4000">
              <a:cs typeface="Calibri Light"/>
            </a:endParaRPr>
          </a:p>
        </p:txBody>
      </p:sp>
      <p:sp>
        <p:nvSpPr>
          <p:cNvPr id="14" name="TextBox 1">
            <a:extLst>
              <a:ext uri="{FF2B5EF4-FFF2-40B4-BE49-F238E27FC236}">
                <a16:creationId xmlns:a16="http://schemas.microsoft.com/office/drawing/2014/main" id="{681C1F50-FF2C-4C38-9938-1007C2866694}"/>
              </a:ext>
            </a:extLst>
          </p:cNvPr>
          <p:cNvSpPr txBox="1"/>
          <p:nvPr/>
        </p:nvSpPr>
        <p:spPr>
          <a:xfrm>
            <a:off x="85052" y="4154899"/>
            <a:ext cx="7556839" cy="2983893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800" b="1" dirty="0">
                <a:latin typeface="Rockwell"/>
                <a:cs typeface="Calibri"/>
              </a:rPr>
              <a:t>INTRODUCTION</a:t>
            </a:r>
            <a:r>
              <a:rPr lang="en-US" sz="2800" dirty="0">
                <a:latin typeface="Rockwell"/>
                <a:cs typeface="Calibri"/>
              </a:rPr>
              <a:t> </a:t>
            </a:r>
            <a:endParaRPr lang="en-US" sz="2800" dirty="0">
              <a:latin typeface="Rockwell"/>
              <a:cs typeface="Courier New"/>
            </a:endParaRPr>
          </a:p>
          <a:p>
            <a:pPr marL="285750" indent="-285750" algn="just">
              <a:buFont typeface="Symbol"/>
              <a:buChar char="•"/>
            </a:pPr>
            <a:r>
              <a:rPr lang="en-US" sz="2800" dirty="0">
                <a:latin typeface="Arial Narrow" panose="020B0604020202020204" pitchFamily="34" charset="0"/>
                <a:cs typeface="Arial Narrow" panose="020B0604020202020204" pitchFamily="34" charset="0"/>
              </a:rPr>
              <a:t>Toadfish use acoustic communication to attract females to their burrows to spawn, and is therefore critical to their reproductive success. Their mating calls consist of low frequency “grunts” and “</a:t>
            </a:r>
            <a:r>
              <a:rPr lang="en-US" sz="2800" dirty="0" err="1">
                <a:latin typeface="Arial Narrow" panose="020B0604020202020204" pitchFamily="34" charset="0"/>
                <a:cs typeface="Arial Narrow" panose="020B0604020202020204" pitchFamily="34" charset="0"/>
              </a:rPr>
              <a:t>boops</a:t>
            </a:r>
            <a:r>
              <a:rPr lang="en-US" sz="2800" dirty="0">
                <a:latin typeface="Arial Narrow" panose="020B0604020202020204" pitchFamily="34" charset="0"/>
                <a:cs typeface="Arial Narrow" panose="020B0604020202020204" pitchFamily="34" charset="0"/>
              </a:rPr>
              <a:t>” which convey information about the male’s guarding quality to females (</a:t>
            </a:r>
            <a:r>
              <a:rPr lang="en-US" sz="2800" dirty="0" err="1">
                <a:latin typeface="Arial Narrow" panose="020B0604020202020204" pitchFamily="34" charset="0"/>
                <a:cs typeface="Arial Narrow" panose="020B0604020202020204" pitchFamily="34" charset="0"/>
              </a:rPr>
              <a:t>Staaterman</a:t>
            </a:r>
            <a:r>
              <a:rPr lang="en-US" sz="2800" dirty="0">
                <a:latin typeface="Arial Narrow" panose="020B0604020202020204" pitchFamily="34" charset="0"/>
                <a:cs typeface="Arial Narrow" panose="020B0604020202020204" pitchFamily="34" charset="0"/>
              </a:rPr>
              <a:t> et al., 2017).</a:t>
            </a:r>
          </a:p>
          <a:p>
            <a:pPr marL="285750" indent="-285750" algn="just">
              <a:buFont typeface="Symbol"/>
              <a:buChar char="•"/>
            </a:pPr>
            <a:r>
              <a:rPr lang="en-US" sz="2800" dirty="0">
                <a:latin typeface="Arial Narrow" panose="020B0604020202020204" pitchFamily="34" charset="0"/>
                <a:cs typeface="Arial Narrow" panose="020B0604020202020204" pitchFamily="34" charset="0"/>
              </a:rPr>
              <a:t>A previous study by CURE students in 2018 found overall patterns in which toadfish appeared to lower their frequency and signal energy during high boat traffic time in the same region. However, these patterns could be due to different toadfish species using the same spatial space. To address this limitation, I classify ‘acoustic’ toadfish species based on the contour of the </a:t>
            </a:r>
            <a:r>
              <a:rPr lang="en-US" sz="2800" dirty="0" err="1">
                <a:latin typeface="Arial Narrow" panose="020B0604020202020204" pitchFamily="34" charset="0"/>
                <a:cs typeface="Arial Narrow" panose="020B0604020202020204" pitchFamily="34" charset="0"/>
              </a:rPr>
              <a:t>boop</a:t>
            </a:r>
            <a:r>
              <a:rPr lang="en-US" sz="2800" dirty="0">
                <a:latin typeface="Arial Narrow" panose="020B0604020202020204" pitchFamily="34" charset="0"/>
                <a:cs typeface="Arial Narrow" panose="020B0604020202020204" pitchFamily="34" charset="0"/>
              </a:rPr>
              <a:t>.</a:t>
            </a:r>
          </a:p>
          <a:p>
            <a:pPr marL="285750" indent="-285750" algn="just">
              <a:buFont typeface="Symbol"/>
              <a:buChar char="•"/>
            </a:pPr>
            <a:r>
              <a:rPr lang="en-US" sz="2800" dirty="0">
                <a:latin typeface="Arial Narrow" panose="020B0604020202020204" pitchFamily="34" charset="0"/>
                <a:cs typeface="Arial Narrow" panose="020B0604020202020204" pitchFamily="34" charset="0"/>
              </a:rPr>
              <a:t>I expect the toadfish call acoustic structure will vary throughout the day and between sites (Almirante with high boat traffic, and </a:t>
            </a:r>
            <a:r>
              <a:rPr lang="en-US" sz="2800" dirty="0" err="1">
                <a:latin typeface="Arial Narrow" panose="020B0604020202020204" pitchFamily="34" charset="0"/>
                <a:cs typeface="Arial Narrow" panose="020B0604020202020204" pitchFamily="34" charset="0"/>
              </a:rPr>
              <a:t>Sharkhole</a:t>
            </a:r>
            <a:r>
              <a:rPr lang="en-US" sz="2800" dirty="0">
                <a:latin typeface="Arial Narrow" panose="020B0604020202020204" pitchFamily="34" charset="0"/>
                <a:cs typeface="Arial Narrow" panose="020B0604020202020204" pitchFamily="34" charset="0"/>
              </a:rPr>
              <a:t> with little boat traffic). I also hypothesize that if boat noise is the major driver of toadfish call structure, the above patterns should be detected in both the described acoustic species.</a:t>
            </a: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000" b="1" dirty="0">
              <a:latin typeface="Arial" panose="020B0604020202020204" pitchFamily="34" charset="0"/>
              <a:cs typeface="Arial" panose="020B0604020202020204" pitchFamily="34" charset="0"/>
            </a:endParaRPr>
          </a:p>
          <a:p>
            <a:pPr algn="just">
              <a:buFont typeface="Symbol"/>
            </a:pPr>
            <a:endParaRPr lang="en-US" sz="2800" b="1" dirty="0">
              <a:latin typeface="Rockwell" panose="02060603020205020403" pitchFamily="18" charset="77"/>
              <a:cs typeface="Arial" panose="020B0604020202020204" pitchFamily="34" charset="0"/>
            </a:endParaRPr>
          </a:p>
          <a:p>
            <a:pPr algn="just">
              <a:buFont typeface="Symbol"/>
            </a:pPr>
            <a:endParaRPr lang="en-US" sz="2800" b="1" dirty="0">
              <a:latin typeface="Rockwell" panose="02060603020205020403" pitchFamily="18" charset="77"/>
              <a:cs typeface="Arial" panose="020B0604020202020204" pitchFamily="34" charset="0"/>
            </a:endParaRPr>
          </a:p>
          <a:p>
            <a:pPr algn="just">
              <a:buFont typeface="Symbol"/>
            </a:pPr>
            <a:endParaRPr lang="en-US" sz="2800" b="1" dirty="0">
              <a:latin typeface="Rockwell" panose="02060603020205020403" pitchFamily="18" charset="77"/>
              <a:cs typeface="Arial" panose="020B0604020202020204" pitchFamily="34" charset="0"/>
            </a:endParaRPr>
          </a:p>
          <a:p>
            <a:pPr algn="just">
              <a:buFont typeface="Symbol"/>
            </a:pPr>
            <a:endParaRPr lang="en-US" sz="2800" b="1" dirty="0">
              <a:latin typeface="Rockwell" panose="02060603020205020403" pitchFamily="18" charset="77"/>
              <a:cs typeface="Arial" panose="020B0604020202020204" pitchFamily="34" charset="0"/>
            </a:endParaRPr>
          </a:p>
          <a:p>
            <a:pPr algn="just">
              <a:buFont typeface="Symbol"/>
            </a:pPr>
            <a:endParaRPr lang="en-US" sz="2800" b="1" dirty="0">
              <a:latin typeface="Rockwell" panose="02060603020205020403" pitchFamily="18" charset="77"/>
              <a:cs typeface="Arial" panose="020B0604020202020204" pitchFamily="34" charset="0"/>
            </a:endParaRPr>
          </a:p>
          <a:p>
            <a:pPr algn="just">
              <a:buFont typeface="Symbol"/>
            </a:pPr>
            <a:endParaRPr lang="en-US" sz="2800" b="1" dirty="0">
              <a:latin typeface="Rockwell" panose="02060603020205020403" pitchFamily="18" charset="77"/>
              <a:cs typeface="Arial" panose="020B0604020202020204" pitchFamily="34" charset="0"/>
            </a:endParaRPr>
          </a:p>
          <a:p>
            <a:pPr algn="just">
              <a:buFont typeface="Symbol"/>
            </a:pPr>
            <a:endParaRPr lang="en-US" sz="2800" b="1" dirty="0">
              <a:latin typeface="Rockwell" panose="02060603020205020403" pitchFamily="18" charset="77"/>
              <a:cs typeface="Arial" panose="020B0604020202020204" pitchFamily="34" charset="0"/>
            </a:endParaRPr>
          </a:p>
          <a:p>
            <a:pPr algn="just">
              <a:buFont typeface="Symbol"/>
            </a:pPr>
            <a:r>
              <a:rPr lang="en-US" sz="2800" b="1" dirty="0">
                <a:latin typeface="Rockwell" panose="02060603020205020403" pitchFamily="18" charset="77"/>
                <a:cs typeface="Arial" panose="020B0604020202020204" pitchFamily="34" charset="0"/>
              </a:rPr>
              <a:t>METHODS </a:t>
            </a:r>
            <a:endParaRPr lang="en-US" sz="2800" dirty="0">
              <a:latin typeface="Rockwell" panose="02060603020205020403" pitchFamily="18" charset="77"/>
              <a:cs typeface="Arial" panose="020B0604020202020204" pitchFamily="34" charset="0"/>
            </a:endParaRPr>
          </a:p>
          <a:p>
            <a:pPr marL="285750" indent="-285750" algn="just">
              <a:buFont typeface="Arial,Sans-Serif"/>
              <a:buChar char="•"/>
            </a:pPr>
            <a:r>
              <a:rPr lang="en-US" sz="2500" b="1" dirty="0">
                <a:latin typeface="Arial Narrow" panose="020B0604020202020204" pitchFamily="34" charset="0"/>
                <a:cs typeface="Arial Narrow" panose="020B0604020202020204" pitchFamily="34" charset="0"/>
              </a:rPr>
              <a:t>Study site</a:t>
            </a:r>
            <a:r>
              <a:rPr lang="en-US" sz="2500" dirty="0">
                <a:latin typeface="Arial Narrow" panose="020B0604020202020204" pitchFamily="34" charset="0"/>
                <a:cs typeface="Arial Narrow" panose="020B0604020202020204" pitchFamily="34" charset="0"/>
              </a:rPr>
              <a:t>: Archipelago of Bocas del Toro, Panama. Coral reefs, mangroves, and seagrass habitats compose integral parts of its marine environment. (Guzman, M. H., et al. 2005). </a:t>
            </a:r>
          </a:p>
          <a:p>
            <a:pPr marL="285750" indent="-285750" algn="just">
              <a:buFont typeface="Arial,Sans-Serif"/>
              <a:buChar char="•"/>
            </a:pPr>
            <a:r>
              <a:rPr lang="en-US" sz="2500" b="1" dirty="0">
                <a:latin typeface="Arial Narrow" panose="020B0604020202020204" pitchFamily="34" charset="0"/>
                <a:cs typeface="Arial Narrow" panose="020B0604020202020204" pitchFamily="34" charset="0"/>
              </a:rPr>
              <a:t>Recordings</a:t>
            </a:r>
            <a:r>
              <a:rPr lang="en-US" sz="2500" dirty="0">
                <a:latin typeface="Arial Narrow" panose="020B0604020202020204" pitchFamily="34" charset="0"/>
                <a:cs typeface="Arial Narrow" panose="020B0604020202020204" pitchFamily="34" charset="0"/>
              </a:rPr>
              <a:t>: Passive acoustic recordings were taken with RUDAR-</a:t>
            </a:r>
            <a:r>
              <a:rPr lang="en-US" sz="2500" dirty="0" err="1">
                <a:latin typeface="Arial Narrow" panose="020B0604020202020204" pitchFamily="34" charset="0"/>
                <a:cs typeface="Arial Narrow" panose="020B0604020202020204" pitchFamily="34" charset="0"/>
              </a:rPr>
              <a:t>mk</a:t>
            </a:r>
            <a:r>
              <a:rPr lang="en-US" sz="2500" dirty="0">
                <a:latin typeface="Arial Narrow" panose="020B0604020202020204" pitchFamily="34" charset="0"/>
                <a:cs typeface="Arial Narrow" panose="020B0604020202020204" pitchFamily="34" charset="0"/>
              </a:rPr>
              <a:t> ((Sampling rate up to 96kHz -169dB re:1V/</a:t>
            </a:r>
            <a:r>
              <a:rPr lang="en-US" sz="2500" dirty="0" err="1">
                <a:latin typeface="Arial Narrow" panose="020B0604020202020204" pitchFamily="34" charset="0"/>
                <a:cs typeface="Arial Narrow" panose="020B0604020202020204" pitchFamily="34" charset="0"/>
              </a:rPr>
              <a:t>uPa</a:t>
            </a:r>
            <a:r>
              <a:rPr lang="en-US" sz="2500" dirty="0">
                <a:latin typeface="Arial Narrow" panose="020B0604020202020204" pitchFamily="34" charset="0"/>
                <a:cs typeface="Arial Narrow" panose="020B0604020202020204" pitchFamily="34" charset="0"/>
              </a:rPr>
              <a:t>) from Cetacean Research Technology. The recorder was programmed to continuously record the soundscape in segments of 30 minutes at a sampling rate of 48 kHz from March 28 to April 7, 2018. Recorders were deployed in two sites Almirante (9.289N, -82.332W) and </a:t>
            </a:r>
            <a:r>
              <a:rPr lang="en-US" sz="2500" dirty="0" err="1">
                <a:latin typeface="Arial Narrow" panose="020B0604020202020204" pitchFamily="34" charset="0"/>
                <a:cs typeface="Arial Narrow" panose="020B0604020202020204" pitchFamily="34" charset="0"/>
              </a:rPr>
              <a:t>Sharkhole</a:t>
            </a:r>
            <a:r>
              <a:rPr lang="en-US" sz="2500" dirty="0">
                <a:latin typeface="Arial Narrow" panose="020B0604020202020204" pitchFamily="34" charset="0"/>
                <a:cs typeface="Arial Narrow" panose="020B0604020202020204" pitchFamily="34" charset="0"/>
              </a:rPr>
              <a:t> (9.184N, 82.176W) at about 12 meters in depth.</a:t>
            </a:r>
          </a:p>
          <a:p>
            <a:pPr marL="285750" indent="-285750" algn="just">
              <a:buFont typeface="Arial,Sans-Serif"/>
              <a:buChar char="•"/>
            </a:pPr>
            <a:r>
              <a:rPr lang="en-US" sz="2500" b="1" dirty="0">
                <a:latin typeface="Arial Narrow" panose="020B0604020202020204" pitchFamily="34" charset="0"/>
                <a:cs typeface="Arial Narrow" panose="020B0604020202020204" pitchFamily="34" charset="0"/>
              </a:rPr>
              <a:t>Call data</a:t>
            </a:r>
            <a:r>
              <a:rPr lang="en-US" sz="2500" dirty="0">
                <a:latin typeface="Arial Narrow" panose="020B0604020202020204" pitchFamily="34" charset="0"/>
                <a:cs typeface="Arial Narrow" panose="020B0604020202020204" pitchFamily="34" charset="0"/>
              </a:rPr>
              <a:t>: Toadfish calls with good signal-to-noise ratio were selected from dawn (2am-4am), midday (11am-1pm), and dusk (7pm-9pm) to analyze their frequency and temporal characteristics. Analyses were done in Raven 1.5 (2016; Cornell Lab of Ornithology) with a Fast Fourier Transform size of 4,000 points, an overlap of 50%, and a 4096-sample Hann window. </a:t>
            </a:r>
          </a:p>
          <a:p>
            <a:pPr marL="285750" indent="-285750" algn="just">
              <a:buFont typeface="Arial,Sans-Serif"/>
              <a:buChar char="•"/>
            </a:pPr>
            <a:r>
              <a:rPr lang="en-US" sz="2500" b="1" dirty="0">
                <a:latin typeface="Arial Narrow" panose="020B0604020202020204" pitchFamily="34" charset="0"/>
                <a:cs typeface="Arial Narrow" panose="020B0604020202020204" pitchFamily="34" charset="0"/>
              </a:rPr>
              <a:t>Statistics</a:t>
            </a:r>
            <a:r>
              <a:rPr lang="en-US" sz="2500" dirty="0">
                <a:latin typeface="Arial Narrow" panose="020B0604020202020204" pitchFamily="34" charset="0"/>
                <a:cs typeface="Arial Narrow" panose="020B0604020202020204" pitchFamily="34" charset="0"/>
              </a:rPr>
              <a:t>: A generalized regression analysis is used to determine the contribution of acoustic species, time of day, and site to the call acoustic structure. An ANOVA test was done to determine if acoustic species found in both low and high boat traffic sites significantly vary in call acoustic structure. The statistical analyses were done using JMP Pro 14.2 (SAS, 2019)</a:t>
            </a:r>
          </a:p>
          <a:p>
            <a:pPr marL="285750" indent="-285750" algn="just">
              <a:buFont typeface="Arial,Sans-Serif"/>
              <a:buChar char="•"/>
            </a:pPr>
            <a:endParaRPr lang="en-US" sz="2000" dirty="0">
              <a:ea typeface="+mn-lt"/>
              <a:cs typeface="+mn-lt"/>
            </a:endParaRPr>
          </a:p>
          <a:p>
            <a:pPr marL="285750" indent="-285750" algn="just">
              <a:buFont typeface="Arial,Sans-Serif"/>
              <a:buChar char="•"/>
            </a:pPr>
            <a:endParaRPr lang="en-US" sz="2000" dirty="0">
              <a:latin typeface="Rockwell"/>
              <a:cs typeface="Courier New"/>
            </a:endParaRPr>
          </a:p>
          <a:p>
            <a:pPr algn="just"/>
            <a:endParaRPr lang="en-US" sz="2400" dirty="0">
              <a:latin typeface="Rockwell"/>
              <a:cs typeface="Calibri"/>
            </a:endParaRPr>
          </a:p>
          <a:p>
            <a:pPr algn="just"/>
            <a:endParaRPr lang="en-US" sz="1600" dirty="0">
              <a:latin typeface="Times New Roman"/>
              <a:cs typeface="Calibri"/>
            </a:endParaRPr>
          </a:p>
        </p:txBody>
      </p:sp>
      <p:sp>
        <p:nvSpPr>
          <p:cNvPr id="17" name="TextBox 16">
            <a:extLst>
              <a:ext uri="{FF2B5EF4-FFF2-40B4-BE49-F238E27FC236}">
                <a16:creationId xmlns:a16="http://schemas.microsoft.com/office/drawing/2014/main" id="{4442DABC-2FAE-494D-8E06-DB7EA470C85D}"/>
              </a:ext>
            </a:extLst>
          </p:cNvPr>
          <p:cNvSpPr txBox="1"/>
          <p:nvPr/>
        </p:nvSpPr>
        <p:spPr>
          <a:xfrm>
            <a:off x="17922748" y="15877852"/>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4000">
              <a:cs typeface="Calibri Light"/>
            </a:endParaRPr>
          </a:p>
        </p:txBody>
      </p:sp>
      <p:sp>
        <p:nvSpPr>
          <p:cNvPr id="20" name="TextBox 19">
            <a:extLst>
              <a:ext uri="{FF2B5EF4-FFF2-40B4-BE49-F238E27FC236}">
                <a16:creationId xmlns:a16="http://schemas.microsoft.com/office/drawing/2014/main" id="{E8816046-575C-4A50-BC22-4BB0663E1FC5}"/>
              </a:ext>
            </a:extLst>
          </p:cNvPr>
          <p:cNvSpPr txBox="1"/>
          <p:nvPr/>
        </p:nvSpPr>
        <p:spPr>
          <a:xfrm>
            <a:off x="8486902" y="8945705"/>
            <a:ext cx="16225681" cy="5632311"/>
          </a:xfrm>
          <a:prstGeom prst="rect">
            <a:avLst/>
          </a:prstGeom>
          <a:no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dirty="0">
                <a:solidFill>
                  <a:schemeClr val="bg1"/>
                </a:solidFill>
                <a:latin typeface="Rockwell" panose="02060603020205020403" pitchFamily="18" charset="77"/>
                <a:ea typeface="+mn-lt"/>
                <a:cs typeface="+mn-lt"/>
              </a:rPr>
              <a:t>Toadfish </a:t>
            </a:r>
            <a:r>
              <a:rPr lang="en-US" sz="7200" dirty="0" err="1">
                <a:solidFill>
                  <a:schemeClr val="bg1"/>
                </a:solidFill>
                <a:latin typeface="Rockwell" panose="02060603020205020403" pitchFamily="18" charset="77"/>
                <a:ea typeface="+mn-lt"/>
                <a:cs typeface="+mn-lt"/>
              </a:rPr>
              <a:t>boatwhistle</a:t>
            </a:r>
            <a:r>
              <a:rPr lang="en-US" sz="7200" dirty="0">
                <a:solidFill>
                  <a:schemeClr val="bg1"/>
                </a:solidFill>
                <a:latin typeface="Rockwell" panose="02060603020205020403" pitchFamily="18" charset="77"/>
                <a:ea typeface="+mn-lt"/>
                <a:cs typeface="+mn-lt"/>
              </a:rPr>
              <a:t> calls are shorter in duration, lower in frequency, and higher in amplitude in sites where boat traffic (anthropogenic noise) is higher. </a:t>
            </a:r>
          </a:p>
        </p:txBody>
      </p:sp>
      <p:sp>
        <p:nvSpPr>
          <p:cNvPr id="10" name="TextBox 9">
            <a:extLst>
              <a:ext uri="{FF2B5EF4-FFF2-40B4-BE49-F238E27FC236}">
                <a16:creationId xmlns:a16="http://schemas.microsoft.com/office/drawing/2014/main" id="{97CC9FEF-36E7-4BDC-ADBF-1710B4CE3D6C}"/>
              </a:ext>
            </a:extLst>
          </p:cNvPr>
          <p:cNvSpPr txBox="1"/>
          <p:nvPr/>
        </p:nvSpPr>
        <p:spPr>
          <a:xfrm>
            <a:off x="84985" y="278960"/>
            <a:ext cx="8100696"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000000"/>
                </a:solidFill>
                <a:latin typeface="Times New Roman" panose="02020603050405020304" pitchFamily="18" charset="0"/>
              </a:rPr>
              <a:t>Boat Traffic in Bocas Del Toro, Panama Associated with Selection for Lower and Louder Toadfish (</a:t>
            </a:r>
            <a:r>
              <a:rPr lang="en-US" sz="3200" b="1" i="1" dirty="0" err="1">
                <a:solidFill>
                  <a:srgbClr val="000000"/>
                </a:solidFill>
                <a:latin typeface="Times New Roman" panose="02020603050405020304" pitchFamily="18" charset="0"/>
              </a:rPr>
              <a:t>Amphichthys</a:t>
            </a:r>
            <a:r>
              <a:rPr lang="en-US" sz="3200" b="1" i="1" dirty="0">
                <a:solidFill>
                  <a:srgbClr val="000000"/>
                </a:solidFill>
                <a:latin typeface="Times New Roman" panose="02020603050405020304" pitchFamily="18" charset="0"/>
              </a:rPr>
              <a:t> </a:t>
            </a:r>
            <a:r>
              <a:rPr lang="en-US" sz="3200" b="1" i="1" dirty="0" err="1">
                <a:solidFill>
                  <a:srgbClr val="000000"/>
                </a:solidFill>
                <a:latin typeface="Times New Roman" panose="02020603050405020304" pitchFamily="18" charset="0"/>
              </a:rPr>
              <a:t>cryptocentrus</a:t>
            </a:r>
            <a:r>
              <a:rPr lang="en-US" sz="3200" b="1" i="1" dirty="0">
                <a:solidFill>
                  <a:srgbClr val="000000"/>
                </a:solidFill>
                <a:latin typeface="Times New Roman" panose="02020603050405020304" pitchFamily="18" charset="0"/>
              </a:rPr>
              <a:t>)</a:t>
            </a:r>
            <a:r>
              <a:rPr lang="en-US" sz="3200" b="1" dirty="0">
                <a:solidFill>
                  <a:srgbClr val="000000"/>
                </a:solidFill>
                <a:latin typeface="Times New Roman" panose="02020603050405020304" pitchFamily="18" charset="0"/>
              </a:rPr>
              <a:t> Calls.</a:t>
            </a:r>
            <a:endParaRPr lang="en" sz="1600" b="1" dirty="0">
              <a:ea typeface="+mn-lt"/>
              <a:cs typeface="+mn-lt"/>
            </a:endParaRPr>
          </a:p>
        </p:txBody>
      </p:sp>
      <p:sp>
        <p:nvSpPr>
          <p:cNvPr id="9" name="Rectangle 8"/>
          <p:cNvSpPr/>
          <p:nvPr/>
        </p:nvSpPr>
        <p:spPr>
          <a:xfrm>
            <a:off x="25146027" y="25319992"/>
            <a:ext cx="6906948" cy="7509748"/>
          </a:xfrm>
          <a:prstGeom prst="rect">
            <a:avLst/>
          </a:prstGeom>
        </p:spPr>
        <p:txBody>
          <a:bodyPr wrap="square">
            <a:spAutoFit/>
          </a:bodyPr>
          <a:lstStyle/>
          <a:p>
            <a:pPr algn="just"/>
            <a:r>
              <a:rPr lang="en-US" sz="3000" b="1" dirty="0">
                <a:latin typeface="Rockwell"/>
                <a:cs typeface="Courier New"/>
              </a:rPr>
              <a:t>CONCLUSIONS</a:t>
            </a:r>
            <a:endParaRPr lang="en-US" sz="3000" dirty="0">
              <a:latin typeface="Rockwell"/>
              <a:cs typeface="Courier New"/>
            </a:endParaRPr>
          </a:p>
          <a:p>
            <a:pPr marL="285750" indent="-285750" algn="just">
              <a:buFont typeface="Arial,Sans-Serif"/>
              <a:buChar char="•"/>
            </a:pPr>
            <a:r>
              <a:rPr lang="en-US" sz="3000" dirty="0">
                <a:latin typeface="Arial Narrow" panose="020B0606020202030204" pitchFamily="34" charset="0"/>
                <a:cs typeface="Times New Roman" panose="02020603050405020304" pitchFamily="18" charset="0"/>
              </a:rPr>
              <a:t>Only the “flat” species was found at both sites. </a:t>
            </a:r>
            <a:endParaRPr lang="en-US" sz="3000" dirty="0">
              <a:latin typeface="Arial Narrow" panose="020B0606020202030204" pitchFamily="34" charset="0"/>
              <a:ea typeface="+mn-lt"/>
              <a:cs typeface="Times New Roman" panose="02020603050405020304" pitchFamily="18" charset="0"/>
            </a:endParaRPr>
          </a:p>
          <a:p>
            <a:pPr marL="285750" indent="-285750" algn="just">
              <a:buFont typeface="Arial,Sans-Serif"/>
              <a:buChar char="•"/>
            </a:pPr>
            <a:r>
              <a:rPr lang="en-US" sz="3000" dirty="0">
                <a:latin typeface="Arial Narrow" panose="020B0606020202030204" pitchFamily="34" charset="0"/>
                <a:cs typeface="Times New Roman" panose="02020603050405020304" pitchFamily="18" charset="0"/>
              </a:rPr>
              <a:t>The “acoustic adaptation hypothesis” states that efficient communication in contexts of mate choice or attraction is predicted to enhance Darwinian fitness of the individuals making the call. </a:t>
            </a:r>
          </a:p>
          <a:p>
            <a:pPr marL="285750" indent="-285750" algn="just">
              <a:buFont typeface="Arial,Sans-Serif"/>
              <a:buChar char="•"/>
            </a:pPr>
            <a:r>
              <a:rPr lang="en-US" sz="3000" dirty="0">
                <a:latin typeface="Arial Narrow" panose="020B0606020202030204" pitchFamily="34" charset="0"/>
                <a:cs typeface="Times New Roman" panose="02020603050405020304" pitchFamily="18" charset="0"/>
              </a:rPr>
              <a:t>Toadfish capable of making lower frequency to avoid masking from the boats will experience greater fitness according to this hypothesis.</a:t>
            </a:r>
          </a:p>
          <a:p>
            <a:pPr marL="285750" indent="-285750" algn="just">
              <a:buFont typeface="Arial,Sans-Serif"/>
              <a:buChar char="•"/>
            </a:pPr>
            <a:r>
              <a:rPr lang="en-US" sz="3000" dirty="0">
                <a:latin typeface="Arial Narrow" panose="020B0606020202030204" pitchFamily="34" charset="0"/>
                <a:cs typeface="Times New Roman" panose="02020603050405020304" pitchFamily="18" charset="0"/>
              </a:rPr>
              <a:t>Potential for phenotypic change along with call change; swim bladder size increases with lower frequencies, which could therefore cause greater body size in toadfish able to produce lower calls. </a:t>
            </a:r>
          </a:p>
          <a:p>
            <a:pPr marL="285750" indent="-285750" algn="just">
              <a:buFont typeface="Arial,Sans-Serif"/>
              <a:buChar char="•"/>
            </a:pPr>
            <a:endParaRPr lang="en-US" sz="3200" dirty="0">
              <a:latin typeface="Arial Narrow" panose="020B0606020202030204" pitchFamily="34" charset="0"/>
              <a:ea typeface="+mn-lt"/>
              <a:cs typeface="Times New Roman" panose="02020603050405020304" pitchFamily="18" charset="0"/>
            </a:endParaRPr>
          </a:p>
        </p:txBody>
      </p:sp>
      <p:sp>
        <p:nvSpPr>
          <p:cNvPr id="18" name="Rectangle 17"/>
          <p:cNvSpPr/>
          <p:nvPr/>
        </p:nvSpPr>
        <p:spPr>
          <a:xfrm>
            <a:off x="25070595" y="192640"/>
            <a:ext cx="7173832" cy="19759255"/>
          </a:xfrm>
          <a:prstGeom prst="rect">
            <a:avLst/>
          </a:prstGeom>
        </p:spPr>
        <p:txBody>
          <a:bodyPr wrap="square">
            <a:spAutoFit/>
          </a:bodyPr>
          <a:lstStyle/>
          <a:p>
            <a:pPr algn="just"/>
            <a:endParaRPr lang="en-US" dirty="0">
              <a:latin typeface="Rockwell"/>
              <a:cs typeface="Calibri"/>
            </a:endParaRPr>
          </a:p>
          <a:p>
            <a:pPr algn="just"/>
            <a:r>
              <a:rPr lang="en-US" sz="2800" b="1" dirty="0">
                <a:latin typeface="Rockwell"/>
                <a:cs typeface="Calibri"/>
              </a:rPr>
              <a:t>RESULTS</a:t>
            </a:r>
          </a:p>
          <a:p>
            <a:pPr algn="just"/>
            <a:endParaRPr lang="en-US" dirty="0">
              <a:latin typeface="Rockwell"/>
              <a:cs typeface="Calibri Light" panose="020F0302020204030204"/>
            </a:endParaRPr>
          </a:p>
          <a:p>
            <a:r>
              <a:rPr lang="en-US" sz="3000" b="1" dirty="0">
                <a:latin typeface="Arial Narrow" panose="020B0606020202030204" pitchFamily="34" charset="0"/>
                <a:cs typeface="Courier New"/>
              </a:rPr>
              <a:t>Acoustic Species</a:t>
            </a:r>
            <a:endParaRPr lang="en-US" sz="3000" dirty="0">
              <a:latin typeface="Arial Narrow" panose="020B0606020202030204" pitchFamily="34" charset="0"/>
              <a:ea typeface="+mn-lt"/>
              <a:cs typeface="+mn-lt"/>
            </a:endParaRPr>
          </a:p>
          <a:p>
            <a:pPr marL="285750" indent="-285750">
              <a:buFont typeface="Arial"/>
              <a:buChar char="•"/>
            </a:pPr>
            <a:r>
              <a:rPr lang="en-US" sz="2800" dirty="0">
                <a:latin typeface="Arial Narrow" panose="020B0604020202020204" pitchFamily="34" charset="0"/>
                <a:cs typeface="Arial Narrow" panose="020B0604020202020204" pitchFamily="34" charset="0"/>
              </a:rPr>
              <a:t>Three acoustic species were identified based on contour differences of the </a:t>
            </a:r>
            <a:r>
              <a:rPr lang="en-US" sz="2800" dirty="0" err="1">
                <a:latin typeface="Arial Narrow" panose="020B0604020202020204" pitchFamily="34" charset="0"/>
                <a:cs typeface="Arial Narrow" panose="020B0604020202020204" pitchFamily="34" charset="0"/>
              </a:rPr>
              <a:t>boop</a:t>
            </a:r>
            <a:r>
              <a:rPr lang="en-US" sz="2800" dirty="0">
                <a:latin typeface="Arial Narrow" panose="020B0604020202020204" pitchFamily="34" charset="0"/>
                <a:cs typeface="Arial Narrow" panose="020B0604020202020204" pitchFamily="34" charset="0"/>
              </a:rPr>
              <a:t>; flat, flat*, sine</a:t>
            </a:r>
            <a:endParaRPr lang="en-US" sz="2800" dirty="0">
              <a:latin typeface="Arial Narrow" panose="020B0604020202020204" pitchFamily="34" charset="0"/>
              <a:ea typeface="+mn-lt"/>
              <a:cs typeface="Arial Narrow" panose="020B0604020202020204" pitchFamily="34" charset="0"/>
            </a:endParaRPr>
          </a:p>
          <a:p>
            <a:pPr marL="285750" indent="-285750">
              <a:buFont typeface="Arial"/>
              <a:buChar char="•"/>
            </a:pPr>
            <a:r>
              <a:rPr lang="en-US" sz="2800" dirty="0">
                <a:latin typeface="Arial Narrow" panose="020B0604020202020204" pitchFamily="34" charset="0"/>
                <a:cs typeface="Arial Narrow" panose="020B0604020202020204" pitchFamily="34" charset="0"/>
              </a:rPr>
              <a:t>Flat was most commonly detected – 55%, followed by sine – 25%, and flat* - 20%</a:t>
            </a: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mn-lt"/>
            </a:endParaRPr>
          </a:p>
          <a:p>
            <a:r>
              <a:rPr lang="en-US" sz="3000" b="1" dirty="0">
                <a:latin typeface="Arial Narrow" panose="020B0604020202020204" pitchFamily="34" charset="0"/>
                <a:cs typeface="Arial Narrow" panose="020B0604020202020204" pitchFamily="34" charset="0"/>
              </a:rPr>
              <a:t>Factors Influencing Call Acoustic Structure</a:t>
            </a:r>
            <a:endParaRPr lang="en-US" sz="3000" b="1" dirty="0">
              <a:latin typeface="Arial Narrow" panose="020B0604020202020204" pitchFamily="34" charset="0"/>
              <a:ea typeface="+mn-lt"/>
              <a:cs typeface="Arial Narrow" panose="020B0604020202020204" pitchFamily="34" charset="0"/>
            </a:endParaRPr>
          </a:p>
          <a:p>
            <a:pPr marL="285750" indent="-285750">
              <a:buFont typeface="Arial,Sans-Serif"/>
              <a:buChar char="•"/>
            </a:pPr>
            <a:r>
              <a:rPr lang="en-US" sz="3000" dirty="0">
                <a:latin typeface="Arial Narrow" panose="020B0604020202020204" pitchFamily="34" charset="0"/>
                <a:cs typeface="Arial Narrow" panose="020B0604020202020204" pitchFamily="34" charset="0"/>
              </a:rPr>
              <a:t>Toadfish call low frequency and peak frequency varied between sites and time of day</a:t>
            </a:r>
            <a:endParaRPr lang="en-US" sz="3000" dirty="0">
              <a:latin typeface="Arial Narrow" panose="020B0604020202020204" pitchFamily="34" charset="0"/>
              <a:ea typeface="+mn-lt"/>
              <a:cs typeface="Arial Narrow" panose="020B0604020202020204" pitchFamily="34" charset="0"/>
            </a:endParaRPr>
          </a:p>
          <a:p>
            <a:pPr marL="285750" indent="-285750">
              <a:buFont typeface="Arial,Sans-Serif"/>
              <a:buChar char="•"/>
            </a:pPr>
            <a:r>
              <a:rPr lang="en-US" sz="3000" dirty="0">
                <a:latin typeface="Arial Narrow" panose="020B0604020202020204" pitchFamily="34" charset="0"/>
                <a:cs typeface="Arial Narrow" panose="020B0604020202020204" pitchFamily="34" charset="0"/>
              </a:rPr>
              <a:t>Call high frequency, call duration, and call amplitude varied between site, acoustic species, and time of day.</a:t>
            </a:r>
            <a:endParaRPr lang="en-US" sz="3000" dirty="0">
              <a:latin typeface="Arial Narrow" panose="020B0604020202020204" pitchFamily="34" charset="0"/>
              <a:ea typeface="+mn-lt"/>
              <a:cs typeface="Arial Narrow" panose="020B0604020202020204" pitchFamily="34" charset="0"/>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200" dirty="0">
              <a:latin typeface="Arial Narrow" panose="020B0606020202030204" pitchFamily="34" charset="0"/>
              <a:ea typeface="+mn-lt"/>
              <a:cs typeface="Courier New"/>
            </a:endParaRPr>
          </a:p>
          <a:p>
            <a:endParaRPr lang="en-US" sz="3000" b="1" dirty="0">
              <a:latin typeface="Arial Narrow" panose="020B0606020202030204" pitchFamily="34" charset="0"/>
              <a:cs typeface="Courier New"/>
            </a:endParaRPr>
          </a:p>
          <a:p>
            <a:endParaRPr lang="en-US" sz="3000" b="1" dirty="0">
              <a:latin typeface="Arial Narrow" panose="020B0606020202030204" pitchFamily="34" charset="0"/>
              <a:cs typeface="Courier New"/>
            </a:endParaRPr>
          </a:p>
          <a:p>
            <a:endParaRPr lang="en-US" sz="3000" b="1" dirty="0">
              <a:latin typeface="Arial Narrow" panose="020B0606020202030204" pitchFamily="34" charset="0"/>
              <a:cs typeface="Courier New"/>
            </a:endParaRPr>
          </a:p>
          <a:p>
            <a:endParaRPr lang="en-US" sz="3000" b="1" dirty="0">
              <a:latin typeface="Arial Narrow" panose="020B0606020202030204" pitchFamily="34" charset="0"/>
              <a:cs typeface="Courier New"/>
            </a:endParaRPr>
          </a:p>
          <a:p>
            <a:r>
              <a:rPr lang="en-US" sz="3000" b="1" dirty="0">
                <a:latin typeface="Arial Narrow" panose="020B0606020202030204" pitchFamily="34" charset="0"/>
                <a:cs typeface="Courier New"/>
              </a:rPr>
              <a:t>Flat Species Call Acoustic Structure</a:t>
            </a:r>
            <a:endParaRPr lang="en-US" sz="3000" dirty="0">
              <a:latin typeface="Arial Narrow" panose="020B0606020202030204" pitchFamily="34" charset="0"/>
              <a:ea typeface="+mn-lt"/>
              <a:cs typeface="+mn-lt"/>
            </a:endParaRPr>
          </a:p>
          <a:p>
            <a:pPr marL="285750" indent="-285750">
              <a:buFont typeface="Arial,Sans-Serif"/>
              <a:buChar char="•"/>
            </a:pPr>
            <a:r>
              <a:rPr lang="en-US" sz="3000" dirty="0">
                <a:latin typeface="Arial Narrow" panose="020B0604020202020204" pitchFamily="34" charset="0"/>
                <a:ea typeface="Arial Unicode MS" panose="020B0604020202020204" pitchFamily="34" charset="-128"/>
                <a:cs typeface="Arial Narrow" panose="020B0604020202020204" pitchFamily="34" charset="0"/>
              </a:rPr>
              <a:t>Calls were lower in frequency, shorter, and louder in Almirante (high boat traffic)</a:t>
            </a:r>
          </a:p>
          <a:p>
            <a:pPr marL="285750" indent="-285750">
              <a:buFont typeface="Arial,Sans-Serif"/>
              <a:buChar char="•"/>
            </a:pPr>
            <a:r>
              <a:rPr lang="en-US" sz="3000" dirty="0">
                <a:latin typeface="Arial Narrow" panose="020B0604020202020204" pitchFamily="34" charset="0"/>
                <a:ea typeface="Arial Unicode MS" panose="020B0604020202020204" pitchFamily="34" charset="-128"/>
                <a:cs typeface="Arial Narrow" panose="020B0604020202020204" pitchFamily="34" charset="0"/>
              </a:rPr>
              <a:t>Call high frequency was lower in the presence of boat traffic in Almirante (10am to 1 pm)</a:t>
            </a:r>
          </a:p>
          <a:p>
            <a:pPr marL="285750" indent="-285750">
              <a:buFont typeface="Arial,Sans-Serif"/>
              <a:buChar char="•"/>
            </a:pPr>
            <a:r>
              <a:rPr lang="en-US" sz="3000" dirty="0">
                <a:latin typeface="Arial Narrow" panose="020B0604020202020204" pitchFamily="34" charset="0"/>
                <a:ea typeface="Arial Unicode MS" panose="020B0604020202020204" pitchFamily="34" charset="-128"/>
                <a:cs typeface="Arial Narrow" panose="020B0604020202020204" pitchFamily="34" charset="0"/>
              </a:rPr>
              <a:t>Call frequency was higher at night (7pm to 9pm)  in </a:t>
            </a:r>
            <a:r>
              <a:rPr lang="en-US" sz="3000" dirty="0" err="1">
                <a:latin typeface="Arial Narrow" panose="020B0604020202020204" pitchFamily="34" charset="0"/>
                <a:ea typeface="Arial Unicode MS" panose="020B0604020202020204" pitchFamily="34" charset="-128"/>
                <a:cs typeface="Arial Narrow" panose="020B0604020202020204" pitchFamily="34" charset="0"/>
              </a:rPr>
              <a:t>Sharkhole</a:t>
            </a:r>
            <a:r>
              <a:rPr lang="en-US" sz="3000" dirty="0">
                <a:latin typeface="Arial Narrow" panose="020B0604020202020204" pitchFamily="34" charset="0"/>
                <a:ea typeface="Arial Unicode MS" panose="020B0604020202020204" pitchFamily="34" charset="-128"/>
                <a:cs typeface="Arial Narrow" panose="020B0604020202020204" pitchFamily="34" charset="0"/>
              </a:rPr>
              <a:t>.</a:t>
            </a:r>
          </a:p>
          <a:p>
            <a:endParaRPr lang="en-US" sz="3200" dirty="0">
              <a:latin typeface="Arial Narrow" panose="020B0606020202030204" pitchFamily="34" charset="0"/>
              <a:ea typeface="+mn-lt"/>
              <a:cs typeface="Courier New"/>
            </a:endParaRPr>
          </a:p>
          <a:p>
            <a:pPr marL="285750" indent="-285750" algn="just">
              <a:buFont typeface="Arial,Sans-Serif"/>
              <a:buChar char="•"/>
            </a:pPr>
            <a:endParaRPr lang="en-US" dirty="0">
              <a:latin typeface="Rockwell"/>
              <a:cs typeface="Courier New"/>
            </a:endParaRPr>
          </a:p>
        </p:txBody>
      </p:sp>
      <p:pic>
        <p:nvPicPr>
          <p:cNvPr id="30" name="Picture 4" descr="Related image">
            <a:extLst>
              <a:ext uri="{FF2B5EF4-FFF2-40B4-BE49-F238E27FC236}">
                <a16:creationId xmlns:a16="http://schemas.microsoft.com/office/drawing/2014/main" id="{E4A3ADC3-F07E-4BAB-BAD4-47ED73CD1B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8315" y="30832351"/>
            <a:ext cx="1320066" cy="1522466"/>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TextBox 27">
            <a:extLst>
              <a:ext uri="{FF2B5EF4-FFF2-40B4-BE49-F238E27FC236}">
                <a16:creationId xmlns:a16="http://schemas.microsoft.com/office/drawing/2014/main" id="{2161F719-C572-4B64-A671-C2C3108611D1}"/>
              </a:ext>
            </a:extLst>
          </p:cNvPr>
          <p:cNvSpPr txBox="1"/>
          <p:nvPr/>
        </p:nvSpPr>
        <p:spPr>
          <a:xfrm>
            <a:off x="345349" y="19988037"/>
            <a:ext cx="6166091" cy="738664"/>
          </a:xfrm>
          <a:prstGeom prst="rect">
            <a:avLst/>
          </a:prstGeom>
          <a:noFill/>
        </p:spPr>
        <p:txBody>
          <a:bodyPr wrap="square" rtlCol="0">
            <a:spAutoFit/>
          </a:bodyPr>
          <a:lstStyle/>
          <a:p>
            <a:r>
              <a:rPr lang="es-CR" sz="2400" dirty="0">
                <a:latin typeface="Arial Narrow" panose="020B0606020202030204" pitchFamily="34" charset="0"/>
                <a:cs typeface="Baskerville"/>
              </a:rPr>
              <a:t>FIG 1. Archipelago of Bocas del Toro,  Panama.</a:t>
            </a:r>
          </a:p>
          <a:p>
            <a:r>
              <a:rPr lang="es-CR" i="1" dirty="0">
                <a:latin typeface="Arial Narrow" panose="020B0606020202030204" pitchFamily="34" charset="0"/>
                <a:cs typeface="Baskerville"/>
              </a:rPr>
              <a:t>Image credit: UCI Panama</a:t>
            </a:r>
          </a:p>
        </p:txBody>
      </p:sp>
      <p:sp>
        <p:nvSpPr>
          <p:cNvPr id="57" name="Rectangle 56">
            <a:extLst>
              <a:ext uri="{FF2B5EF4-FFF2-40B4-BE49-F238E27FC236}">
                <a16:creationId xmlns:a16="http://schemas.microsoft.com/office/drawing/2014/main" id="{F9B25726-A88F-411A-B7BC-AFE71A012808}"/>
              </a:ext>
            </a:extLst>
          </p:cNvPr>
          <p:cNvSpPr/>
          <p:nvPr/>
        </p:nvSpPr>
        <p:spPr>
          <a:xfrm>
            <a:off x="154647" y="2620024"/>
            <a:ext cx="6769820" cy="830997"/>
          </a:xfrm>
          <a:prstGeom prst="rect">
            <a:avLst/>
          </a:prstGeom>
        </p:spPr>
        <p:txBody>
          <a:bodyPr wrap="square">
            <a:spAutoFit/>
          </a:bodyPr>
          <a:lstStyle/>
          <a:p>
            <a:r>
              <a:rPr lang="en-US" sz="2000" b="1" i="1" dirty="0">
                <a:latin typeface="Arial" panose="020B0604020202020204" pitchFamily="34" charset="0"/>
                <a:cs typeface="Arial" panose="020B0604020202020204" pitchFamily="34" charset="0"/>
              </a:rPr>
              <a:t>Emma Gagne</a:t>
            </a:r>
            <a:r>
              <a:rPr lang="en-US" sz="2000" b="1" i="1" baseline="30000" dirty="0">
                <a:latin typeface="Arial" panose="020B0604020202020204" pitchFamily="34" charset="0"/>
                <a:cs typeface="Arial" panose="020B0604020202020204" pitchFamily="34" charset="0"/>
              </a:rPr>
              <a:t>1 </a:t>
            </a:r>
            <a:r>
              <a:rPr lang="en-US" sz="2000" b="1" i="1" dirty="0">
                <a:latin typeface="Arial" panose="020B0604020202020204" pitchFamily="34" charset="0"/>
                <a:cs typeface="Arial" panose="020B0604020202020204" pitchFamily="34" charset="0"/>
              </a:rPr>
              <a:t>and Laura J May-Collado</a:t>
            </a:r>
            <a:r>
              <a:rPr lang="en-US" sz="2000" b="1" i="1" baseline="30000" dirty="0">
                <a:latin typeface="Arial" panose="020B0604020202020204" pitchFamily="34" charset="0"/>
                <a:cs typeface="Arial" panose="020B0604020202020204" pitchFamily="34" charset="0"/>
              </a:rPr>
              <a:t>1, 2, 3, 4</a:t>
            </a:r>
            <a:endParaRPr lang="en-US" sz="2000" b="1" i="1" dirty="0">
              <a:latin typeface="Arial" panose="020B0604020202020204" pitchFamily="34" charset="0"/>
              <a:cs typeface="Arial" panose="020B0604020202020204" pitchFamily="34" charset="0"/>
            </a:endParaRPr>
          </a:p>
          <a:p>
            <a:r>
              <a:rPr lang="en-US" sz="1400" b="1" i="1" dirty="0">
                <a:latin typeface="Arial" panose="020B0604020202020204" pitchFamily="34" charset="0"/>
                <a:cs typeface="Arial" panose="020B0604020202020204" pitchFamily="34" charset="0"/>
              </a:rPr>
              <a:t>University of Vermont</a:t>
            </a:r>
            <a:r>
              <a:rPr lang="en-US" sz="1400" b="1" i="1" baseline="30000" dirty="0">
                <a:latin typeface="Arial" panose="020B0604020202020204" pitchFamily="34" charset="0"/>
                <a:cs typeface="Arial" panose="020B0604020202020204" pitchFamily="34" charset="0"/>
              </a:rPr>
              <a:t>1</a:t>
            </a:r>
            <a:r>
              <a:rPr lang="en-US" sz="1400" b="1" i="1" dirty="0">
                <a:latin typeface="Arial" panose="020B0604020202020204" pitchFamily="34" charset="0"/>
                <a:cs typeface="Arial" panose="020B0604020202020204" pitchFamily="34" charset="0"/>
              </a:rPr>
              <a:t>, Panacetacea</a:t>
            </a:r>
            <a:r>
              <a:rPr lang="en-US" sz="1400" b="1" i="1" baseline="30000" dirty="0">
                <a:latin typeface="Arial" panose="020B0604020202020204" pitchFamily="34" charset="0"/>
                <a:cs typeface="Arial" panose="020B0604020202020204" pitchFamily="34" charset="0"/>
              </a:rPr>
              <a:t>2</a:t>
            </a:r>
            <a:r>
              <a:rPr lang="en-US" sz="1400" b="1" i="1" dirty="0">
                <a:latin typeface="Arial" panose="020B0604020202020204" pitchFamily="34" charset="0"/>
                <a:cs typeface="Arial" panose="020B0604020202020204" pitchFamily="34" charset="0"/>
              </a:rPr>
              <a:t>, Smithsonian Tropical Research Institute</a:t>
            </a:r>
            <a:r>
              <a:rPr lang="en-US" sz="1400" b="1" i="1" baseline="30000" dirty="0">
                <a:latin typeface="Arial" panose="020B0604020202020204" pitchFamily="34" charset="0"/>
                <a:cs typeface="Arial" panose="020B0604020202020204" pitchFamily="34" charset="0"/>
              </a:rPr>
              <a:t>3</a:t>
            </a:r>
            <a:r>
              <a:rPr lang="en-US" sz="1400" b="1" i="1" dirty="0">
                <a:latin typeface="Arial" panose="020B0604020202020204" pitchFamily="34" charset="0"/>
                <a:cs typeface="Arial" panose="020B0604020202020204" pitchFamily="34" charset="0"/>
              </a:rPr>
              <a:t> Universidad de Costa Rica</a:t>
            </a:r>
            <a:r>
              <a:rPr lang="en-US" sz="1400" b="1" i="1" baseline="30000" dirty="0">
                <a:latin typeface="Arial" panose="020B0604020202020204" pitchFamily="34" charset="0"/>
                <a:cs typeface="Arial" panose="020B0604020202020204" pitchFamily="34" charset="0"/>
              </a:rPr>
              <a:t>4</a:t>
            </a:r>
            <a:endParaRPr lang="en-US" sz="1400" b="1" i="1"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86C26212-B9D7-0542-8521-24D4CC6196AF}"/>
              </a:ext>
            </a:extLst>
          </p:cNvPr>
          <p:cNvPicPr>
            <a:picLocks noChangeAspect="1"/>
          </p:cNvPicPr>
          <p:nvPr/>
        </p:nvPicPr>
        <p:blipFill>
          <a:blip r:embed="rId4"/>
          <a:stretch>
            <a:fillRect/>
          </a:stretch>
        </p:blipFill>
        <p:spPr>
          <a:xfrm>
            <a:off x="13668792" y="31110251"/>
            <a:ext cx="3192454" cy="1255699"/>
          </a:xfrm>
          <a:prstGeom prst="rect">
            <a:avLst/>
          </a:prstGeom>
        </p:spPr>
      </p:pic>
      <p:pic>
        <p:nvPicPr>
          <p:cNvPr id="27" name="Picture 26">
            <a:extLst>
              <a:ext uri="{FF2B5EF4-FFF2-40B4-BE49-F238E27FC236}">
                <a16:creationId xmlns:a16="http://schemas.microsoft.com/office/drawing/2014/main" id="{FCFF0299-4ED0-5447-9F28-D7A06C606E43}"/>
              </a:ext>
            </a:extLst>
          </p:cNvPr>
          <p:cNvPicPr>
            <a:picLocks noChangeAspect="1"/>
          </p:cNvPicPr>
          <p:nvPr/>
        </p:nvPicPr>
        <p:blipFill>
          <a:blip r:embed="rId5"/>
          <a:stretch>
            <a:fillRect/>
          </a:stretch>
        </p:blipFill>
        <p:spPr>
          <a:xfrm>
            <a:off x="345349" y="13664000"/>
            <a:ext cx="7387894" cy="6324037"/>
          </a:xfrm>
          <a:prstGeom prst="rect">
            <a:avLst/>
          </a:prstGeom>
        </p:spPr>
      </p:pic>
      <p:pic>
        <p:nvPicPr>
          <p:cNvPr id="33" name="Picture 32">
            <a:extLst>
              <a:ext uri="{FF2B5EF4-FFF2-40B4-BE49-F238E27FC236}">
                <a16:creationId xmlns:a16="http://schemas.microsoft.com/office/drawing/2014/main" id="{BC1F4B24-D7B7-C640-8209-FCF69B851E71}"/>
              </a:ext>
            </a:extLst>
          </p:cNvPr>
          <p:cNvPicPr>
            <a:picLocks noChangeAspect="1"/>
          </p:cNvPicPr>
          <p:nvPr/>
        </p:nvPicPr>
        <p:blipFill>
          <a:blip r:embed="rId6"/>
          <a:stretch>
            <a:fillRect/>
          </a:stretch>
        </p:blipFill>
        <p:spPr>
          <a:xfrm>
            <a:off x="9946712" y="58165"/>
            <a:ext cx="12307490" cy="8496515"/>
          </a:xfrm>
          <a:prstGeom prst="rect">
            <a:avLst/>
          </a:prstGeom>
        </p:spPr>
      </p:pic>
      <p:sp>
        <p:nvSpPr>
          <p:cNvPr id="44" name="TextBox 43">
            <a:extLst>
              <a:ext uri="{FF2B5EF4-FFF2-40B4-BE49-F238E27FC236}">
                <a16:creationId xmlns:a16="http://schemas.microsoft.com/office/drawing/2014/main" id="{1B18FF55-C23A-8840-B6BB-C60C2734CE5F}"/>
              </a:ext>
            </a:extLst>
          </p:cNvPr>
          <p:cNvSpPr txBox="1"/>
          <p:nvPr/>
        </p:nvSpPr>
        <p:spPr>
          <a:xfrm>
            <a:off x="19494631" y="7862408"/>
            <a:ext cx="2710543" cy="369332"/>
          </a:xfrm>
          <a:prstGeom prst="rect">
            <a:avLst/>
          </a:prstGeom>
          <a:noFill/>
        </p:spPr>
        <p:txBody>
          <a:bodyPr wrap="square" rtlCol="0">
            <a:spAutoFit/>
          </a:bodyPr>
          <a:lstStyle/>
          <a:p>
            <a:r>
              <a:rPr lang="en-US" b="1" dirty="0"/>
              <a:t>Photo by Erica </a:t>
            </a:r>
            <a:r>
              <a:rPr lang="en-US" b="1" dirty="0" err="1"/>
              <a:t>Staaterman</a:t>
            </a:r>
            <a:endParaRPr lang="en-US" b="1" dirty="0"/>
          </a:p>
        </p:txBody>
      </p:sp>
      <p:pic>
        <p:nvPicPr>
          <p:cNvPr id="21" name="Picture 4" descr="https://lh4.googleusercontent.com/ouwDM6r14AZieFnEnILc4Luwcvt_sduEXoBEVH4AUsieLe-dIFP5--dQxghRt_GwyYfAyg405LxTXpPtk8tk8a9GCC9rw_5PDFrsvDlvxk8ZL1ux4XI0JqAmjw6BUqbsi9HssIlf">
            <a:extLst>
              <a:ext uri="{FF2B5EF4-FFF2-40B4-BE49-F238E27FC236}">
                <a16:creationId xmlns:a16="http://schemas.microsoft.com/office/drawing/2014/main" id="{CA8066B1-6649-5847-B611-419B75CA2F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927" t="33908" r="36509" b="25347"/>
          <a:stretch/>
        </p:blipFill>
        <p:spPr bwMode="auto">
          <a:xfrm>
            <a:off x="24971427" y="3573199"/>
            <a:ext cx="2495897" cy="25258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4.googleusercontent.com/ktWFb1tCiCrylQ2M_RWM-BWU77NhdHX9Oz9r5FbwkvoMkkLSlxOb4R3WzkDqtqMpbbCHScE-uTkplGBTmJZQMmTQ9VA1owRdIZ431O3g16TD-T3TyI3tUr0SA22IApRHL5_yiyyj">
            <a:extLst>
              <a:ext uri="{FF2B5EF4-FFF2-40B4-BE49-F238E27FC236}">
                <a16:creationId xmlns:a16="http://schemas.microsoft.com/office/drawing/2014/main" id="{43A6F302-645B-384C-95E7-243AF9B99F4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8451" t="40108" r="35290" b="24532"/>
          <a:stretch/>
        </p:blipFill>
        <p:spPr bwMode="auto">
          <a:xfrm>
            <a:off x="27371276" y="3573199"/>
            <a:ext cx="2678413" cy="25258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6.googleusercontent.com/njb69C7PJ9hopUK4E299t81zn8TYXsTr8Dh97OAFrFj6KMyxNJdNhOGzhsiCfoSiSPycH3aZfrYQ1siaEcUogaOV1lirX0bPz-nTzQ9hlqpBYRSvoSfQxxXO8Km60ZBWx8sOaBR7">
            <a:extLst>
              <a:ext uri="{FF2B5EF4-FFF2-40B4-BE49-F238E27FC236}">
                <a16:creationId xmlns:a16="http://schemas.microsoft.com/office/drawing/2014/main" id="{6AE938B8-F0AE-7E4E-924F-5EAEFCF4E97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9076" t="43959" r="45103" b="26551"/>
          <a:stretch/>
        </p:blipFill>
        <p:spPr bwMode="auto">
          <a:xfrm>
            <a:off x="30049689" y="3517859"/>
            <a:ext cx="2377441" cy="25258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02AC0D2-A910-694D-896B-8FDE0BBCFC0D}"/>
              </a:ext>
            </a:extLst>
          </p:cNvPr>
          <p:cNvSpPr txBox="1"/>
          <p:nvPr/>
        </p:nvSpPr>
        <p:spPr>
          <a:xfrm>
            <a:off x="25097008" y="6189082"/>
            <a:ext cx="7246587"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FIG 2. The spectrogram of the three acoustic species are shown. From left to right; species flat, species sine, and species flat*. </a:t>
            </a:r>
          </a:p>
        </p:txBody>
      </p:sp>
      <p:pic>
        <p:nvPicPr>
          <p:cNvPr id="29" name="Picture 10" descr="https://lh5.googleusercontent.com/Xks-8w0DDsmqeoJLVY4rt8ddSLqgZPJ_qLJJWVl4yYnnGn2ua2xbP6W9fUefslE4224spt4V7Tro4nZXxIJkzBwrHXTJvF7HmDM97HoOGDPgInWOkEa1U2DnRh2LlUeVXKRuKJhb">
            <a:extLst>
              <a:ext uri="{FF2B5EF4-FFF2-40B4-BE49-F238E27FC236}">
                <a16:creationId xmlns:a16="http://schemas.microsoft.com/office/drawing/2014/main" id="{E339AAA2-D7BF-7240-B95A-8552EDA2F8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36558" y="10142870"/>
            <a:ext cx="7372169" cy="36388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A0E35D-B54F-C347-957E-6B3A9F23B06A}"/>
              </a:ext>
            </a:extLst>
          </p:cNvPr>
          <p:cNvSpPr txBox="1"/>
          <p:nvPr/>
        </p:nvSpPr>
        <p:spPr>
          <a:xfrm>
            <a:off x="25047265" y="23049569"/>
            <a:ext cx="7167012"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FIG. 4: Box plot comparison of call parameters between Almirante and </a:t>
            </a:r>
            <a:r>
              <a:rPr lang="en-US" dirty="0" err="1">
                <a:latin typeface="Arial" panose="020B0604020202020204" pitchFamily="34" charset="0"/>
                <a:cs typeface="Arial" panose="020B0604020202020204" pitchFamily="34" charset="0"/>
              </a:rPr>
              <a:t>Sharkhole</a:t>
            </a:r>
            <a:r>
              <a:rPr lang="en-US" dirty="0">
                <a:latin typeface="Arial" panose="020B0604020202020204" pitchFamily="34" charset="0"/>
                <a:cs typeface="Arial" panose="020B0604020202020204" pitchFamily="34" charset="0"/>
              </a:rPr>
              <a:t> throughout the day (1 am-4 am, 10 am-1 pm, and 6 pm - 9pm), . Top row shows RMS amplitude and the bottom row shows maximum amplitude.</a:t>
            </a:r>
          </a:p>
          <a:p>
            <a:endParaRPr lang="en-US" dirty="0"/>
          </a:p>
        </p:txBody>
      </p:sp>
      <p:pic>
        <p:nvPicPr>
          <p:cNvPr id="1036" name="Picture 12" descr="https://lh3.googleusercontent.com/s5TGryPx56WlgqNqUsaEZ8CFQFcgrpYxAO7wblnSFcg6SWQAZOO0a_po9pBFU0nuTmYY8Ht0EMnkTB5zXKD4WBFpAjOxchSU8bD-43sxnclFqdGtE6B1ex4dcywZbOK7sVhSk8Qj">
            <a:extLst>
              <a:ext uri="{FF2B5EF4-FFF2-40B4-BE49-F238E27FC236}">
                <a16:creationId xmlns:a16="http://schemas.microsoft.com/office/drawing/2014/main" id="{7F5CF9D2-9687-AF40-8C93-41C088C3F5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73857" y="19225734"/>
            <a:ext cx="7316347" cy="36112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37F3FF-517E-EB4F-873E-D453CB4FEA27}"/>
              </a:ext>
            </a:extLst>
          </p:cNvPr>
          <p:cNvSpPr txBox="1"/>
          <p:nvPr/>
        </p:nvSpPr>
        <p:spPr>
          <a:xfrm>
            <a:off x="25013804" y="13839352"/>
            <a:ext cx="7167012"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FIG. 3: Box plot comparison of call parameters between Almirante and </a:t>
            </a:r>
            <a:r>
              <a:rPr lang="en-US" dirty="0" err="1">
                <a:latin typeface="Arial" panose="020B0604020202020204" pitchFamily="34" charset="0"/>
                <a:cs typeface="Arial" panose="020B0604020202020204" pitchFamily="34" charset="0"/>
              </a:rPr>
              <a:t>Sharkhole</a:t>
            </a:r>
            <a:r>
              <a:rPr lang="en-US" dirty="0">
                <a:latin typeface="Arial" panose="020B0604020202020204" pitchFamily="34" charset="0"/>
                <a:cs typeface="Arial" panose="020B0604020202020204" pitchFamily="34" charset="0"/>
              </a:rPr>
              <a:t> throughout the day (1 am-4 am, 10 am-1 pm, and 6 pm - 9pm), . Top row shows peak frequency (Hz), second row shows High frequency (Hz), third row shows low frequency (Hz), and the bottom row shows delta time (s). </a:t>
            </a:r>
          </a:p>
        </p:txBody>
      </p:sp>
      <p:sp>
        <p:nvSpPr>
          <p:cNvPr id="8" name="TextBox 7">
            <a:extLst>
              <a:ext uri="{FF2B5EF4-FFF2-40B4-BE49-F238E27FC236}">
                <a16:creationId xmlns:a16="http://schemas.microsoft.com/office/drawing/2014/main" id="{A7E7C6B0-C0AE-8244-AFFD-514B56C44F91}"/>
              </a:ext>
            </a:extLst>
          </p:cNvPr>
          <p:cNvSpPr txBox="1"/>
          <p:nvPr/>
        </p:nvSpPr>
        <p:spPr>
          <a:xfrm>
            <a:off x="8486902" y="29476539"/>
            <a:ext cx="16330449" cy="1477328"/>
          </a:xfrm>
          <a:prstGeom prst="rect">
            <a:avLst/>
          </a:prstGeom>
          <a:noFill/>
        </p:spPr>
        <p:txBody>
          <a:bodyPr wrap="square" rtlCol="0">
            <a:spAutoFit/>
          </a:bodyPr>
          <a:lstStyle/>
          <a:p>
            <a:r>
              <a:rPr lang="en-US" sz="3000" dirty="0">
                <a:latin typeface="Rockwell" panose="02060603020205020403" pitchFamily="18" charset="77"/>
                <a:cs typeface="Arial" panose="020B0604020202020204" pitchFamily="34" charset="0"/>
              </a:rPr>
              <a:t>Acknowledgements</a:t>
            </a:r>
          </a:p>
          <a:p>
            <a:r>
              <a:rPr lang="en-US" sz="3000" dirty="0">
                <a:latin typeface="Arial" panose="020B0604020202020204" pitchFamily="34" charset="0"/>
                <a:cs typeface="Arial" panose="020B0604020202020204" pitchFamily="34" charset="0"/>
              </a:rPr>
              <a:t>Special thanks to Dr. May-</a:t>
            </a:r>
            <a:r>
              <a:rPr lang="en-US" sz="3000" dirty="0" err="1">
                <a:latin typeface="Arial" panose="020B0604020202020204" pitchFamily="34" charset="0"/>
                <a:cs typeface="Arial" panose="020B0604020202020204" pitchFamily="34" charset="0"/>
              </a:rPr>
              <a:t>Collado</a:t>
            </a:r>
            <a:r>
              <a:rPr lang="en-US" sz="3000" dirty="0">
                <a:latin typeface="Arial" panose="020B0604020202020204" pitchFamily="34" charset="0"/>
                <a:cs typeface="Arial" panose="020B0604020202020204" pitchFamily="34" charset="0"/>
              </a:rPr>
              <a:t> for her support and guidance in this project, as well as her work on the statistical analyses. Additional thanks to </a:t>
            </a:r>
            <a:r>
              <a:rPr lang="en-US" sz="3000" dirty="0" err="1">
                <a:latin typeface="Arial" panose="020B0604020202020204" pitchFamily="34" charset="0"/>
                <a:cs typeface="Arial" panose="020B0604020202020204" pitchFamily="34" charset="0"/>
              </a:rPr>
              <a:t>Betzi</a:t>
            </a:r>
            <a:r>
              <a:rPr lang="en-US" sz="3000" dirty="0">
                <a:latin typeface="Arial" panose="020B0604020202020204" pitchFamily="34" charset="0"/>
                <a:cs typeface="Arial" panose="020B0604020202020204" pitchFamily="34" charset="0"/>
              </a:rPr>
              <a:t> Perez for access to her recordings</a:t>
            </a:r>
          </a:p>
        </p:txBody>
      </p:sp>
      <p:pic>
        <p:nvPicPr>
          <p:cNvPr id="11" name="Picture 10">
            <a:extLst>
              <a:ext uri="{FF2B5EF4-FFF2-40B4-BE49-F238E27FC236}">
                <a16:creationId xmlns:a16="http://schemas.microsoft.com/office/drawing/2014/main" id="{D563A8B1-78AA-4840-A910-0A81CAB0F00D}"/>
              </a:ext>
            </a:extLst>
          </p:cNvPr>
          <p:cNvPicPr>
            <a:picLocks noChangeAspect="1"/>
          </p:cNvPicPr>
          <p:nvPr/>
        </p:nvPicPr>
        <p:blipFill>
          <a:blip r:embed="rId12"/>
          <a:stretch>
            <a:fillRect/>
          </a:stretch>
        </p:blipFill>
        <p:spPr>
          <a:xfrm>
            <a:off x="15857389" y="23685672"/>
            <a:ext cx="9063905" cy="5287278"/>
          </a:xfrm>
          <a:prstGeom prst="rect">
            <a:avLst/>
          </a:prstGeom>
        </p:spPr>
      </p:pic>
      <p:pic>
        <p:nvPicPr>
          <p:cNvPr id="12" name="Picture 11">
            <a:extLst>
              <a:ext uri="{FF2B5EF4-FFF2-40B4-BE49-F238E27FC236}">
                <a16:creationId xmlns:a16="http://schemas.microsoft.com/office/drawing/2014/main" id="{9A46782C-89AC-0445-B0FF-EDF26630BBD9}"/>
              </a:ext>
            </a:extLst>
          </p:cNvPr>
          <p:cNvPicPr>
            <a:picLocks noChangeAspect="1"/>
          </p:cNvPicPr>
          <p:nvPr/>
        </p:nvPicPr>
        <p:blipFill>
          <a:blip r:embed="rId13"/>
          <a:stretch>
            <a:fillRect/>
          </a:stretch>
        </p:blipFill>
        <p:spPr>
          <a:xfrm>
            <a:off x="8299646" y="23629110"/>
            <a:ext cx="7557743" cy="5400403"/>
          </a:xfrm>
          <a:prstGeom prst="rect">
            <a:avLst/>
          </a:prstGeom>
        </p:spPr>
      </p:pic>
      <p:pic>
        <p:nvPicPr>
          <p:cNvPr id="16" name="Picture 15">
            <a:extLst>
              <a:ext uri="{FF2B5EF4-FFF2-40B4-BE49-F238E27FC236}">
                <a16:creationId xmlns:a16="http://schemas.microsoft.com/office/drawing/2014/main" id="{8AC8C5A8-3E9D-CA47-B9CC-D183F2C5B063}"/>
              </a:ext>
            </a:extLst>
          </p:cNvPr>
          <p:cNvPicPr>
            <a:picLocks noChangeAspect="1"/>
          </p:cNvPicPr>
          <p:nvPr/>
        </p:nvPicPr>
        <p:blipFill>
          <a:blip r:embed="rId14"/>
          <a:stretch>
            <a:fillRect/>
          </a:stretch>
        </p:blipFill>
        <p:spPr>
          <a:xfrm>
            <a:off x="9228720" y="15242508"/>
            <a:ext cx="14518742" cy="8386602"/>
          </a:xfrm>
          <a:prstGeom prst="rect">
            <a:avLst/>
          </a:prstGeom>
        </p:spPr>
      </p:pic>
      <p:sp>
        <p:nvSpPr>
          <p:cNvPr id="36" name="TextBox 35">
            <a:extLst>
              <a:ext uri="{FF2B5EF4-FFF2-40B4-BE49-F238E27FC236}">
                <a16:creationId xmlns:a16="http://schemas.microsoft.com/office/drawing/2014/main" id="{0F5E5E74-876C-B64F-84C7-D45AE5946E36}"/>
              </a:ext>
            </a:extLst>
          </p:cNvPr>
          <p:cNvSpPr txBox="1"/>
          <p:nvPr/>
        </p:nvSpPr>
        <p:spPr>
          <a:xfrm>
            <a:off x="12950392" y="28581708"/>
            <a:ext cx="2710543" cy="369332"/>
          </a:xfrm>
          <a:prstGeom prst="rect">
            <a:avLst/>
          </a:prstGeom>
          <a:noFill/>
        </p:spPr>
        <p:txBody>
          <a:bodyPr wrap="square" rtlCol="0">
            <a:spAutoFit/>
          </a:bodyPr>
          <a:lstStyle/>
          <a:p>
            <a:r>
              <a:rPr lang="en-US" b="1" dirty="0"/>
              <a:t>Photo by Erica </a:t>
            </a:r>
            <a:r>
              <a:rPr lang="en-US" b="1" dirty="0" err="1"/>
              <a:t>Staaterman</a:t>
            </a:r>
            <a:endParaRPr lang="en-US" b="1" dirty="0"/>
          </a:p>
        </p:txBody>
      </p:sp>
      <p:sp>
        <p:nvSpPr>
          <p:cNvPr id="37" name="TextBox 36">
            <a:extLst>
              <a:ext uri="{FF2B5EF4-FFF2-40B4-BE49-F238E27FC236}">
                <a16:creationId xmlns:a16="http://schemas.microsoft.com/office/drawing/2014/main" id="{FC7373C8-73CB-7B47-B814-533E58617F9C}"/>
              </a:ext>
            </a:extLst>
          </p:cNvPr>
          <p:cNvSpPr txBox="1"/>
          <p:nvPr/>
        </p:nvSpPr>
        <p:spPr>
          <a:xfrm>
            <a:off x="22152651" y="28447234"/>
            <a:ext cx="2710543" cy="369332"/>
          </a:xfrm>
          <a:prstGeom prst="rect">
            <a:avLst/>
          </a:prstGeom>
          <a:noFill/>
        </p:spPr>
        <p:txBody>
          <a:bodyPr wrap="square" rtlCol="0">
            <a:spAutoFit/>
          </a:bodyPr>
          <a:lstStyle/>
          <a:p>
            <a:r>
              <a:rPr lang="en-US" b="1" dirty="0">
                <a:solidFill>
                  <a:schemeClr val="bg1"/>
                </a:solidFill>
              </a:rPr>
              <a:t>Photo by Erica </a:t>
            </a:r>
            <a:r>
              <a:rPr lang="en-US" b="1" dirty="0" err="1">
                <a:solidFill>
                  <a:schemeClr val="bg1"/>
                </a:solidFill>
              </a:rPr>
              <a:t>Staaterman</a:t>
            </a:r>
            <a:endParaRPr lang="en-US" b="1" dirty="0">
              <a:solidFill>
                <a:schemeClr val="bg1"/>
              </a:solidFill>
            </a:endParaRPr>
          </a:p>
        </p:txBody>
      </p:sp>
      <p:sp>
        <p:nvSpPr>
          <p:cNvPr id="38" name="TextBox 37">
            <a:extLst>
              <a:ext uri="{FF2B5EF4-FFF2-40B4-BE49-F238E27FC236}">
                <a16:creationId xmlns:a16="http://schemas.microsoft.com/office/drawing/2014/main" id="{DF5E632B-06BC-5C4E-A58F-8F4F32F9ED5A}"/>
              </a:ext>
            </a:extLst>
          </p:cNvPr>
          <p:cNvSpPr txBox="1"/>
          <p:nvPr/>
        </p:nvSpPr>
        <p:spPr>
          <a:xfrm>
            <a:off x="20562859" y="23109981"/>
            <a:ext cx="3382685" cy="369332"/>
          </a:xfrm>
          <a:prstGeom prst="rect">
            <a:avLst/>
          </a:prstGeom>
          <a:noFill/>
        </p:spPr>
        <p:txBody>
          <a:bodyPr wrap="square" rtlCol="0">
            <a:spAutoFit/>
          </a:bodyPr>
          <a:lstStyle/>
          <a:p>
            <a:r>
              <a:rPr lang="en-US" b="1" dirty="0"/>
              <a:t>Photo by National Geographic</a:t>
            </a:r>
          </a:p>
        </p:txBody>
      </p:sp>
    </p:spTree>
    <p:extLst>
      <p:ext uri="{BB962C8B-B14F-4D97-AF65-F5344CB8AC3E}">
        <p14:creationId xmlns:p14="http://schemas.microsoft.com/office/powerpoint/2010/main" val="109857222"/>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9130</TotalTime>
  <Words>521</Words>
  <Application>Microsoft Macintosh PowerPoint</Application>
  <PresentationFormat>Custom</PresentationFormat>
  <Paragraphs>91</Paragraphs>
  <Slides>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vt:i4>
      </vt:variant>
    </vt:vector>
  </HeadingPairs>
  <TitlesOfParts>
    <vt:vector size="13" baseType="lpstr">
      <vt:lpstr>Arial Unicode MS</vt:lpstr>
      <vt:lpstr>Arial</vt:lpstr>
      <vt:lpstr>Arial Narrow</vt:lpstr>
      <vt:lpstr>Arial,Sans-Serif</vt:lpstr>
      <vt:lpstr>Baskerville</vt:lpstr>
      <vt:lpstr>Calibri</vt:lpstr>
      <vt:lpstr>Calibri Light</vt:lpstr>
      <vt:lpstr>Courier New</vt:lpstr>
      <vt:lpstr>Rockwell</vt:lpstr>
      <vt:lpstr>Symbol</vt:lpstr>
      <vt:lpstr>Times New Roman</vt:lpstr>
      <vt:lpstr>Metropolitan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Natalia Swack</dc:creator>
  <cp:lastModifiedBy>Microsoft Office User</cp:lastModifiedBy>
  <cp:revision>37</cp:revision>
  <dcterms:created xsi:type="dcterms:W3CDTF">2019-11-21T00:22:22Z</dcterms:created>
  <dcterms:modified xsi:type="dcterms:W3CDTF">2020-03-26T01:12:59Z</dcterms:modified>
</cp:coreProperties>
</file>